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Default Extension="tiff" ContentType="image/tiff"/>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72" r:id="rId7"/>
    <p:sldId id="273" r:id="rId8"/>
    <p:sldId id="261" r:id="rId9"/>
    <p:sldId id="270" r:id="rId10"/>
    <p:sldId id="271" r:id="rId11"/>
    <p:sldId id="262" r:id="rId12"/>
    <p:sldId id="263" r:id="rId13"/>
    <p:sldId id="264" r:id="rId14"/>
    <p:sldId id="265" r:id="rId15"/>
    <p:sldId id="267" r:id="rId16"/>
    <p:sldId id="266"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82" d="100"/>
          <a:sy n="82" d="100"/>
        </p:scale>
        <p:origin x="-1000" y="-1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100EC6-7A45-7146-870D-4402BB701133}" type="datetimeFigureOut">
              <a:rPr lang="en-US" smtClean="0"/>
              <a:pPr/>
              <a:t>8/24/11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71C76A-477A-5D42-A49C-79F33DD92C1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471C76A-477A-5D42-A49C-79F33DD92C1C}"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p>
            <a:fld id="{E7589CC3-83A9-7041-8168-59ADEB9F14B7}" type="datetimeFigureOut">
              <a:rPr lang="en-US" smtClean="0"/>
              <a:pPr/>
              <a:t>8/24/11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88BA04-2443-A744-9A8E-44CB1FBE981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7589CC3-83A9-7041-8168-59ADEB9F14B7}" type="datetimeFigureOut">
              <a:rPr lang="en-US" smtClean="0"/>
              <a:pPr/>
              <a:t>8/24/11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88BA04-2443-A744-9A8E-44CB1FBE981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7589CC3-83A9-7041-8168-59ADEB9F14B7}" type="datetimeFigureOut">
              <a:rPr lang="en-US" smtClean="0"/>
              <a:pPr/>
              <a:t>8/24/11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88BA04-2443-A744-9A8E-44CB1FBE981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7589CC3-83A9-7041-8168-59ADEB9F14B7}" type="datetimeFigureOut">
              <a:rPr lang="en-US" smtClean="0"/>
              <a:pPr/>
              <a:t>8/24/11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88BA04-2443-A744-9A8E-44CB1FBE981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E7589CC3-83A9-7041-8168-59ADEB9F14B7}" type="datetimeFigureOut">
              <a:rPr lang="en-US" smtClean="0"/>
              <a:pPr/>
              <a:t>8/24/11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88BA04-2443-A744-9A8E-44CB1FBE981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4"/>
          <p:cNvSpPr>
            <a:spLocks noGrp="1"/>
          </p:cNvSpPr>
          <p:nvPr>
            <p:ph type="dt" sz="half" idx="10"/>
          </p:nvPr>
        </p:nvSpPr>
        <p:spPr/>
        <p:txBody>
          <a:bodyPr/>
          <a:lstStyle/>
          <a:p>
            <a:fld id="{E7589CC3-83A9-7041-8168-59ADEB9F14B7}" type="datetimeFigureOut">
              <a:rPr lang="en-US" smtClean="0"/>
              <a:pPr/>
              <a:t>8/24/11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88BA04-2443-A744-9A8E-44CB1FBE981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fld id="{E7589CC3-83A9-7041-8168-59ADEB9F14B7}" type="datetimeFigureOut">
              <a:rPr lang="en-US" smtClean="0"/>
              <a:pPr/>
              <a:t>8/24/11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E88BA04-2443-A744-9A8E-44CB1FBE981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fld id="{E7589CC3-83A9-7041-8168-59ADEB9F14B7}" type="datetimeFigureOut">
              <a:rPr lang="en-US" smtClean="0"/>
              <a:pPr/>
              <a:t>8/24/11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E88BA04-2443-A744-9A8E-44CB1FBE981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589CC3-83A9-7041-8168-59ADEB9F14B7}" type="datetimeFigureOut">
              <a:rPr lang="en-US" smtClean="0"/>
              <a:pPr/>
              <a:t>8/24/11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E88BA04-2443-A744-9A8E-44CB1FBE981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E7589CC3-83A9-7041-8168-59ADEB9F14B7}" type="datetimeFigureOut">
              <a:rPr lang="en-US" smtClean="0"/>
              <a:pPr/>
              <a:t>8/24/11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88BA04-2443-A744-9A8E-44CB1FBE981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E7589CC3-83A9-7041-8168-59ADEB9F14B7}" type="datetimeFigureOut">
              <a:rPr lang="en-US" smtClean="0"/>
              <a:pPr/>
              <a:t>8/24/11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88BA04-2443-A744-9A8E-44CB1FBE981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89CC3-83A9-7041-8168-59ADEB9F14B7}" type="datetimeFigureOut">
              <a:rPr lang="en-US" smtClean="0"/>
              <a:pPr/>
              <a:t>8/24/11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88BA04-2443-A744-9A8E-44CB1FBE981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eportfolio.usq.edu.au/view/view.php?id=3" TargetMode="External"/><Relationship Id="rId3" Type="http://schemas.openxmlformats.org/officeDocument/2006/relationships/image" Target="../media/image10.tiff"/></Relationships>
</file>

<file path=ppt/slides/_rels/slide11.xml.rels><?xml version="1.0" encoding="UTF-8" standalone="yes"?>
<Relationships xmlns="http://schemas.openxmlformats.org/package/2006/relationships"><Relationship Id="rId3" Type="http://schemas.openxmlformats.org/officeDocument/2006/relationships/hyperlink" Target="http://eportfolios.abel.yorku.ca/" TargetMode="External"/><Relationship Id="rId4" Type="http://schemas.openxmlformats.org/officeDocument/2006/relationships/image" Target="../media/image11.tif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ites.helenbarrett.net/portfolio/Home" TargetMode="External"/><Relationship Id="rId3" Type="http://schemas.openxmlformats.org/officeDocument/2006/relationships/image" Target="../media/image12.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hyperlink" Target="http://virtuallylearning.wikispaces.com" TargetMode="External"/><Relationship Id="rId4" Type="http://schemas.openxmlformats.org/officeDocument/2006/relationships/hyperlink" Target="http://www.abelearn.ca" TargetMode="External"/><Relationship Id="rId1" Type="http://schemas.openxmlformats.org/officeDocument/2006/relationships/slideLayout" Target="../slideLayouts/slideLayout8.xml"/><Relationship Id="rId2"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hyperlink" Target="http://youtu.be/_-mqrnT9It8" TargetMode="External"/><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dkitchener.wordpress.com/" TargetMode="External"/><Relationship Id="rId3"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filefolders.jpg"/>
          <p:cNvPicPr>
            <a:picLocks noChangeAspect="1"/>
          </p:cNvPicPr>
          <p:nvPr/>
        </p:nvPicPr>
        <p:blipFill>
          <a:blip r:embed="rId2"/>
          <a:stretch>
            <a:fillRect/>
          </a:stretch>
        </p:blipFill>
        <p:spPr>
          <a:xfrm>
            <a:off x="0" y="0"/>
            <a:ext cx="9144000" cy="6857999"/>
          </a:xfrm>
          <a:prstGeom prst="rect">
            <a:avLst/>
          </a:prstGeom>
        </p:spPr>
      </p:pic>
      <p:sp>
        <p:nvSpPr>
          <p:cNvPr id="3" name="Subtitle 2"/>
          <p:cNvSpPr>
            <a:spLocks noGrp="1"/>
          </p:cNvSpPr>
          <p:nvPr>
            <p:ph type="subTitle" idx="1"/>
          </p:nvPr>
        </p:nvSpPr>
        <p:spPr>
          <a:xfrm>
            <a:off x="278792" y="4724314"/>
            <a:ext cx="6400800" cy="1752600"/>
          </a:xfrm>
        </p:spPr>
        <p:txBody>
          <a:bodyPr/>
          <a:lstStyle/>
          <a:p>
            <a:pPr algn="l"/>
            <a:r>
              <a:rPr lang="en-US" dirty="0" smtClean="0">
                <a:solidFill>
                  <a:srgbClr val="FFFFFF"/>
                </a:solidFill>
              </a:rPr>
              <a:t>Deb Kitchener</a:t>
            </a:r>
          </a:p>
          <a:p>
            <a:pPr algn="l"/>
            <a:r>
              <a:rPr lang="en-US" dirty="0" smtClean="0">
                <a:solidFill>
                  <a:srgbClr val="FFFFFF"/>
                </a:solidFill>
              </a:rPr>
              <a:t>Pat Whitehouse</a:t>
            </a:r>
            <a:endParaRPr lang="en-US" dirty="0">
              <a:solidFill>
                <a:srgbClr val="FFFFFF"/>
              </a:solidFill>
            </a:endParaRPr>
          </a:p>
        </p:txBody>
      </p:sp>
      <p:sp>
        <p:nvSpPr>
          <p:cNvPr id="2" name="Title 1"/>
          <p:cNvSpPr>
            <a:spLocks noGrp="1"/>
          </p:cNvSpPr>
          <p:nvPr>
            <p:ph type="ctrTitle"/>
          </p:nvPr>
        </p:nvSpPr>
        <p:spPr>
          <a:xfrm>
            <a:off x="3531805" y="725995"/>
            <a:ext cx="5612195" cy="1470025"/>
          </a:xfrm>
        </p:spPr>
        <p:txBody>
          <a:bodyPr>
            <a:noAutofit/>
          </a:bodyPr>
          <a:lstStyle/>
          <a:p>
            <a:pPr algn="l"/>
            <a:r>
              <a:rPr lang="en-US" dirty="0" smtClean="0">
                <a:solidFill>
                  <a:schemeClr val="bg1"/>
                </a:solidFill>
              </a:rPr>
              <a:t>Digital Portfolios for       	Leadership and 	Learning</a:t>
            </a:r>
            <a:endParaRPr lang="en-US" dirty="0">
              <a:solidFill>
                <a:schemeClr val="bg1"/>
              </a:solidFill>
            </a:endParaRPr>
          </a:p>
        </p:txBody>
      </p:sp>
      <p:sp>
        <p:nvSpPr>
          <p:cNvPr id="5" name="TextBox 4"/>
          <p:cNvSpPr txBox="1"/>
          <p:nvPr/>
        </p:nvSpPr>
        <p:spPr>
          <a:xfrm>
            <a:off x="5112127" y="0"/>
            <a:ext cx="4031873" cy="307777"/>
          </a:xfrm>
          <a:prstGeom prst="rect">
            <a:avLst/>
          </a:prstGeom>
          <a:noFill/>
        </p:spPr>
        <p:txBody>
          <a:bodyPr wrap="none" rtlCol="0">
            <a:spAutoFit/>
          </a:bodyPr>
          <a:lstStyle/>
          <a:p>
            <a:r>
              <a:rPr lang="en-US" sz="1400" dirty="0" smtClean="0"/>
              <a:t>http://www.flickr.com/photos/pulpolux/164639587/</a:t>
            </a:r>
            <a:endParaRPr lang="en-US" sz="1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aharaexample.tiff">
            <a:hlinkClick r:id="rId2"/>
          </p:cNvPr>
          <p:cNvPicPr>
            <a:picLocks noGrp="1" noChangeAspect="1"/>
          </p:cNvPicPr>
          <p:nvPr>
            <p:ph idx="1"/>
          </p:nvPr>
        </p:nvPicPr>
        <p:blipFill>
          <a:blip r:embed="rId3"/>
          <a:srcRect t="-5341" b="-5341"/>
          <a:stretch>
            <a:fillRect/>
          </a:stretch>
        </p:blipFill>
        <p:spPr>
          <a:xfrm>
            <a:off x="-1" y="-212077"/>
            <a:ext cx="9116709" cy="6222024"/>
          </a:xfrm>
        </p:spPr>
      </p:pic>
      <p:sp>
        <p:nvSpPr>
          <p:cNvPr id="5" name="TextBox 4"/>
          <p:cNvSpPr txBox="1"/>
          <p:nvPr/>
        </p:nvSpPr>
        <p:spPr>
          <a:xfrm>
            <a:off x="1595311" y="6304248"/>
            <a:ext cx="5418846" cy="400110"/>
          </a:xfrm>
          <a:prstGeom prst="rect">
            <a:avLst/>
          </a:prstGeom>
          <a:noFill/>
        </p:spPr>
        <p:txBody>
          <a:bodyPr wrap="none" rtlCol="0">
            <a:spAutoFit/>
          </a:bodyPr>
          <a:lstStyle/>
          <a:p>
            <a:r>
              <a:rPr lang="en-US" sz="2000" dirty="0" smtClean="0">
                <a:hlinkClick r:id="rId2"/>
              </a:rPr>
              <a:t>https://</a:t>
            </a:r>
            <a:r>
              <a:rPr lang="en-US" sz="2000" dirty="0" err="1" smtClean="0">
                <a:hlinkClick r:id="rId2"/>
              </a:rPr>
              <a:t>eportfolio.usq.edu.au/view/view.php?id</a:t>
            </a:r>
            <a:r>
              <a:rPr lang="en-US" sz="2000" dirty="0" smtClean="0">
                <a:hlinkClick r:id="rId2"/>
              </a:rPr>
              <a:t>=3</a:t>
            </a:r>
            <a:endParaRPr lang="en-U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ahara.tiff">
            <a:hlinkClick r:id="rId3"/>
          </p:cNvPr>
          <p:cNvPicPr>
            <a:picLocks noGrp="1" noChangeAspect="1"/>
          </p:cNvPicPr>
          <p:nvPr>
            <p:ph idx="1"/>
          </p:nvPr>
        </p:nvPicPr>
        <p:blipFill>
          <a:blip r:embed="rId4"/>
          <a:srcRect t="-18261" b="-18261"/>
          <a:stretch>
            <a:fillRect/>
          </a:stretch>
        </p:blipFill>
        <p:spPr>
          <a:xfrm>
            <a:off x="0" y="-944435"/>
            <a:ext cx="9144000" cy="7512006"/>
          </a:xfrm>
        </p:spPr>
      </p:pic>
      <p:sp>
        <p:nvSpPr>
          <p:cNvPr id="5" name="TextBox 4"/>
          <p:cNvSpPr txBox="1"/>
          <p:nvPr/>
        </p:nvSpPr>
        <p:spPr>
          <a:xfrm>
            <a:off x="457200" y="5903434"/>
            <a:ext cx="1801495" cy="584776"/>
          </a:xfrm>
          <a:prstGeom prst="rect">
            <a:avLst/>
          </a:prstGeom>
          <a:noFill/>
        </p:spPr>
        <p:txBody>
          <a:bodyPr wrap="none" rtlCol="0">
            <a:spAutoFit/>
          </a:bodyPr>
          <a:lstStyle/>
          <a:p>
            <a:r>
              <a:rPr lang="en-US" sz="3200" dirty="0" smtClean="0">
                <a:solidFill>
                  <a:srgbClr val="FFFFFF"/>
                </a:solidFill>
              </a:rPr>
              <a:t>ABEL Tool</a:t>
            </a:r>
            <a:endParaRPr lang="en-US" sz="3200" dirty="0">
              <a:solidFill>
                <a:srgbClr val="FFFFFF"/>
              </a:solidFill>
            </a:endParaRPr>
          </a:p>
        </p:txBody>
      </p:sp>
      <p:sp>
        <p:nvSpPr>
          <p:cNvPr id="6" name="TextBox 5"/>
          <p:cNvSpPr txBox="1"/>
          <p:nvPr/>
        </p:nvSpPr>
        <p:spPr>
          <a:xfrm>
            <a:off x="3782893" y="5964990"/>
            <a:ext cx="4903907" cy="523220"/>
          </a:xfrm>
          <a:prstGeom prst="rect">
            <a:avLst/>
          </a:prstGeom>
          <a:noFill/>
        </p:spPr>
        <p:txBody>
          <a:bodyPr wrap="none" rtlCol="0">
            <a:spAutoFit/>
          </a:bodyPr>
          <a:lstStyle/>
          <a:p>
            <a:r>
              <a:rPr lang="en-US" sz="2800" dirty="0" smtClean="0">
                <a:solidFill>
                  <a:srgbClr val="FFFFFF"/>
                </a:solidFill>
              </a:rPr>
              <a:t>http://</a:t>
            </a:r>
            <a:r>
              <a:rPr lang="en-US" sz="2800" dirty="0" err="1" smtClean="0">
                <a:solidFill>
                  <a:srgbClr val="FFFFFF"/>
                </a:solidFill>
              </a:rPr>
              <a:t>eportfolios.abel.yorku.ca</a:t>
            </a:r>
            <a:r>
              <a:rPr lang="en-US" sz="2800" dirty="0" smtClean="0">
                <a:solidFill>
                  <a:srgbClr val="FFFFFF"/>
                </a:solidFill>
              </a:rPr>
              <a:t>/</a:t>
            </a:r>
            <a:endParaRPr lang="en-US" sz="2800" dirty="0">
              <a:solidFill>
                <a:srgbClr val="FFFFFF"/>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Google Sites EG Barrett.tiff">
            <a:hlinkClick r:id="rId2"/>
          </p:cNvPr>
          <p:cNvPicPr>
            <a:picLocks noGrp="1" noChangeAspect="1"/>
          </p:cNvPicPr>
          <p:nvPr>
            <p:ph idx="1"/>
          </p:nvPr>
        </p:nvPicPr>
        <p:blipFill>
          <a:blip r:embed="rId3"/>
          <a:srcRect t="-9924" b="-9924"/>
          <a:stretch>
            <a:fillRect/>
          </a:stretch>
        </p:blipFill>
        <p:spPr>
          <a:xfrm>
            <a:off x="0" y="-552848"/>
            <a:ext cx="9144000" cy="6821014"/>
          </a:xfrm>
        </p:spPr>
      </p:pic>
      <p:sp>
        <p:nvSpPr>
          <p:cNvPr id="5" name="TextBox 4"/>
          <p:cNvSpPr txBox="1"/>
          <p:nvPr/>
        </p:nvSpPr>
        <p:spPr>
          <a:xfrm>
            <a:off x="2044477" y="5868056"/>
            <a:ext cx="4862679" cy="400110"/>
          </a:xfrm>
          <a:prstGeom prst="rect">
            <a:avLst/>
          </a:prstGeom>
          <a:noFill/>
        </p:spPr>
        <p:txBody>
          <a:bodyPr wrap="none" rtlCol="0">
            <a:spAutoFit/>
          </a:bodyPr>
          <a:lstStyle/>
          <a:p>
            <a:r>
              <a:rPr lang="en-US" sz="2000" dirty="0" smtClean="0"/>
              <a:t>http://</a:t>
            </a:r>
            <a:r>
              <a:rPr lang="en-US" sz="2000" dirty="0" err="1" smtClean="0"/>
              <a:t>sites.helenbarrett.net</a:t>
            </a:r>
            <a:r>
              <a:rPr lang="en-US" sz="2000" dirty="0" smtClean="0"/>
              <a:t>/portfolio/Home</a:t>
            </a:r>
            <a:endParaRPr lang="en-US" sz="2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descr="google.jpg"/>
          <p:cNvPicPr>
            <a:picLocks noGrp="1" noChangeAspect="1"/>
          </p:cNvPicPr>
          <p:nvPr>
            <p:ph idx="1"/>
          </p:nvPr>
        </p:nvPicPr>
        <p:blipFill>
          <a:blip r:embed="rId2"/>
          <a:srcRect l="-18187" r="-18187"/>
          <a:stretch>
            <a:fillRect/>
          </a:stretch>
        </p:blipFill>
        <p:spPr>
          <a:xfrm>
            <a:off x="-1001994" y="0"/>
            <a:ext cx="11139260" cy="6126164"/>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exploration.jpg"/>
          <p:cNvPicPr>
            <a:picLocks noChangeAspect="1"/>
          </p:cNvPicPr>
          <p:nvPr/>
        </p:nvPicPr>
        <p:blipFill>
          <a:blip r:embed="rId2"/>
          <a:stretch>
            <a:fillRect/>
          </a:stretch>
        </p:blipFill>
        <p:spPr>
          <a:xfrm>
            <a:off x="0" y="0"/>
            <a:ext cx="9143999" cy="6858000"/>
          </a:xfrm>
          <a:prstGeom prst="rect">
            <a:avLst/>
          </a:prstGeom>
        </p:spPr>
      </p:pic>
      <p:sp>
        <p:nvSpPr>
          <p:cNvPr id="2" name="Title 1"/>
          <p:cNvSpPr>
            <a:spLocks noGrp="1"/>
          </p:cNvSpPr>
          <p:nvPr>
            <p:ph type="title"/>
          </p:nvPr>
        </p:nvSpPr>
        <p:spPr>
          <a:xfrm>
            <a:off x="1340043" y="1417638"/>
            <a:ext cx="5490369" cy="1143000"/>
          </a:xfrm>
        </p:spPr>
        <p:txBody>
          <a:bodyPr/>
          <a:lstStyle/>
          <a:p>
            <a:r>
              <a:rPr lang="en-US" dirty="0" smtClean="0">
                <a:solidFill>
                  <a:srgbClr val="FFFFFF"/>
                </a:solidFill>
              </a:rPr>
              <a:t>Explore in Groups</a:t>
            </a:r>
            <a:endParaRPr lang="en-US" dirty="0">
              <a:solidFill>
                <a:srgbClr val="FFFFFF"/>
              </a:solidFill>
            </a:endParaRPr>
          </a:p>
        </p:txBody>
      </p:sp>
      <p:sp>
        <p:nvSpPr>
          <p:cNvPr id="3" name="Content Placeholder 2"/>
          <p:cNvSpPr>
            <a:spLocks noGrp="1"/>
          </p:cNvSpPr>
          <p:nvPr>
            <p:ph idx="1"/>
          </p:nvPr>
        </p:nvSpPr>
        <p:spPr>
          <a:xfrm>
            <a:off x="1944092" y="3965326"/>
            <a:ext cx="5165111" cy="2060110"/>
          </a:xfrm>
        </p:spPr>
        <p:txBody>
          <a:bodyPr/>
          <a:lstStyle/>
          <a:p>
            <a:r>
              <a:rPr lang="en-US" dirty="0" smtClean="0">
                <a:solidFill>
                  <a:srgbClr val="FFFFFF"/>
                </a:solidFill>
              </a:rPr>
              <a:t>Groups of 4</a:t>
            </a:r>
          </a:p>
          <a:p>
            <a:r>
              <a:rPr lang="en-US" dirty="0" smtClean="0">
                <a:solidFill>
                  <a:srgbClr val="FFFFFF"/>
                </a:solidFill>
              </a:rPr>
              <a:t>Each group a tool</a:t>
            </a:r>
          </a:p>
          <a:p>
            <a:r>
              <a:rPr lang="en-US" dirty="0" smtClean="0">
                <a:solidFill>
                  <a:srgbClr val="FFFFFF"/>
                </a:solidFill>
              </a:rPr>
              <a:t>Share back</a:t>
            </a:r>
            <a:endParaRPr lang="en-US" dirty="0">
              <a:solidFill>
                <a:srgbClr val="FFFFFF"/>
              </a:solidFill>
            </a:endParaRPr>
          </a:p>
        </p:txBody>
      </p:sp>
      <p:sp>
        <p:nvSpPr>
          <p:cNvPr id="5" name="TextBox 4"/>
          <p:cNvSpPr txBox="1"/>
          <p:nvPr/>
        </p:nvSpPr>
        <p:spPr>
          <a:xfrm>
            <a:off x="2681874" y="6382804"/>
            <a:ext cx="6462125" cy="338554"/>
          </a:xfrm>
          <a:prstGeom prst="rect">
            <a:avLst/>
          </a:prstGeom>
          <a:noFill/>
        </p:spPr>
        <p:txBody>
          <a:bodyPr wrap="none" rtlCol="0">
            <a:spAutoFit/>
          </a:bodyPr>
          <a:lstStyle/>
          <a:p>
            <a:r>
              <a:rPr lang="en-US" sz="1600" dirty="0" smtClean="0">
                <a:solidFill>
                  <a:srgbClr val="FFFFFF"/>
                </a:solidFill>
              </a:rPr>
              <a:t>http://www.flickr.com/photos/bepster/401255474/sizes/l/in/photostream/</a:t>
            </a:r>
            <a:endParaRPr lang="en-US" sz="1600" dirty="0">
              <a:solidFill>
                <a:srgbClr val="FFFFFF"/>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Begin to Build</a:t>
            </a:r>
            <a:endParaRPr lang="en-US" dirty="0"/>
          </a:p>
        </p:txBody>
      </p:sp>
      <p:pic>
        <p:nvPicPr>
          <p:cNvPr id="4" name="Picture 3" descr="nails.jpg"/>
          <p:cNvPicPr>
            <a:picLocks noChangeAspect="1"/>
          </p:cNvPicPr>
          <p:nvPr/>
        </p:nvPicPr>
        <p:blipFill>
          <a:blip r:embed="rId2"/>
          <a:stretch>
            <a:fillRect/>
          </a:stretch>
        </p:blipFill>
        <p:spPr>
          <a:xfrm>
            <a:off x="82" y="0"/>
            <a:ext cx="9228907" cy="6858000"/>
          </a:xfrm>
          <a:prstGeom prst="rect">
            <a:avLst/>
          </a:prstGeom>
        </p:spPr>
      </p:pic>
      <p:sp>
        <p:nvSpPr>
          <p:cNvPr id="3" name="Content Placeholder 2"/>
          <p:cNvSpPr>
            <a:spLocks noGrp="1"/>
          </p:cNvSpPr>
          <p:nvPr>
            <p:ph idx="1"/>
          </p:nvPr>
        </p:nvSpPr>
        <p:spPr/>
        <p:txBody>
          <a:bodyPr/>
          <a:lstStyle/>
          <a:p>
            <a:r>
              <a:rPr lang="en-US" dirty="0" smtClean="0">
                <a:solidFill>
                  <a:srgbClr val="FFFFFF"/>
                </a:solidFill>
              </a:rPr>
              <a:t>Choose a tool</a:t>
            </a:r>
          </a:p>
          <a:p>
            <a:r>
              <a:rPr lang="en-US" dirty="0" smtClean="0">
                <a:solidFill>
                  <a:srgbClr val="FFFFFF"/>
                </a:solidFill>
              </a:rPr>
              <a:t>Begin to build a portfolio</a:t>
            </a:r>
            <a:endParaRPr lang="en-US" dirty="0">
              <a:solidFill>
                <a:srgbClr val="FFFFFF"/>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pic>
        <p:nvPicPr>
          <p:cNvPr id="9" name="Content Placeholder 8" descr="information.jpg"/>
          <p:cNvPicPr>
            <a:picLocks noGrp="1" noChangeAspect="1"/>
          </p:cNvPicPr>
          <p:nvPr>
            <p:ph idx="1"/>
          </p:nvPr>
        </p:nvPicPr>
        <p:blipFill>
          <a:blip r:embed="rId2"/>
          <a:srcRect l="-15712" r="-15712"/>
          <a:stretch>
            <a:fillRect/>
          </a:stretch>
        </p:blipFill>
        <p:spPr>
          <a:xfrm>
            <a:off x="3733127" y="0"/>
            <a:ext cx="5989357" cy="6858000"/>
          </a:xfrm>
        </p:spPr>
      </p:pic>
      <p:sp>
        <p:nvSpPr>
          <p:cNvPr id="8" name="Text Placeholder 7"/>
          <p:cNvSpPr>
            <a:spLocks noGrp="1"/>
          </p:cNvSpPr>
          <p:nvPr>
            <p:ph type="body" sz="half" idx="2"/>
          </p:nvPr>
        </p:nvSpPr>
        <p:spPr>
          <a:xfrm>
            <a:off x="457200" y="1435100"/>
            <a:ext cx="3715427" cy="4691063"/>
          </a:xfrm>
        </p:spPr>
        <p:txBody>
          <a:bodyPr>
            <a:normAutofit/>
          </a:bodyPr>
          <a:lstStyle/>
          <a:p>
            <a:endParaRPr lang="en-US" dirty="0" smtClean="0"/>
          </a:p>
          <a:p>
            <a:r>
              <a:rPr lang="en-US" sz="3200" dirty="0" smtClean="0">
                <a:hlinkClick r:id="rId3"/>
              </a:rPr>
              <a:t>http://virtuallylearning.wikispaces.com</a:t>
            </a:r>
            <a:endParaRPr lang="en-US" sz="3200" dirty="0" smtClean="0"/>
          </a:p>
          <a:p>
            <a:endParaRPr lang="en-US" sz="3200" dirty="0" smtClean="0"/>
          </a:p>
          <a:p>
            <a:r>
              <a:rPr lang="en-US" sz="3200" dirty="0" smtClean="0"/>
              <a:t>OR</a:t>
            </a:r>
          </a:p>
          <a:p>
            <a:endParaRPr lang="en-US" sz="3200" dirty="0" smtClean="0"/>
          </a:p>
          <a:p>
            <a:r>
              <a:rPr lang="en-US" sz="3200" dirty="0" smtClean="0">
                <a:hlinkClick r:id="rId4"/>
              </a:rPr>
              <a:t>www.abelearn.ca</a:t>
            </a:r>
            <a:r>
              <a:rPr lang="en-US" sz="3200" dirty="0" smtClean="0"/>
              <a:t>  </a:t>
            </a:r>
          </a:p>
          <a:p>
            <a:endParaRPr lang="en-US" dirty="0" smtClean="0"/>
          </a:p>
          <a:p>
            <a:endParaRPr lang="en-US" dirty="0" smtClean="0"/>
          </a:p>
          <a:p>
            <a:endParaRPr lang="en-US" dirty="0" smtClean="0"/>
          </a:p>
          <a:p>
            <a:endParaRPr lang="en-US" dirty="0" smtClean="0"/>
          </a:p>
        </p:txBody>
      </p:sp>
      <p:sp>
        <p:nvSpPr>
          <p:cNvPr id="10" name="TextBox 9"/>
          <p:cNvSpPr txBox="1"/>
          <p:nvPr/>
        </p:nvSpPr>
        <p:spPr>
          <a:xfrm>
            <a:off x="457200" y="273050"/>
            <a:ext cx="2431375" cy="1261884"/>
          </a:xfrm>
          <a:prstGeom prst="rect">
            <a:avLst/>
          </a:prstGeom>
          <a:noFill/>
        </p:spPr>
        <p:txBody>
          <a:bodyPr wrap="none" rtlCol="0">
            <a:spAutoFit/>
          </a:bodyPr>
          <a:lstStyle/>
          <a:p>
            <a:r>
              <a:rPr lang="en-US" sz="4000" dirty="0" smtClean="0"/>
              <a:t>Resources:</a:t>
            </a:r>
          </a:p>
          <a:p>
            <a:endParaRPr lang="en-US" dirty="0" smtClean="0"/>
          </a:p>
          <a:p>
            <a:endParaRPr lang="en-US" dirty="0"/>
          </a:p>
        </p:txBody>
      </p:sp>
      <p:sp>
        <p:nvSpPr>
          <p:cNvPr id="11" name="TextBox 10"/>
          <p:cNvSpPr txBox="1"/>
          <p:nvPr/>
        </p:nvSpPr>
        <p:spPr>
          <a:xfrm>
            <a:off x="2888575" y="6365959"/>
            <a:ext cx="6109365" cy="307777"/>
          </a:xfrm>
          <a:prstGeom prst="rect">
            <a:avLst/>
          </a:prstGeom>
          <a:noFill/>
        </p:spPr>
        <p:txBody>
          <a:bodyPr wrap="none" rtlCol="0">
            <a:spAutoFit/>
          </a:bodyPr>
          <a:lstStyle/>
          <a:p>
            <a:r>
              <a:rPr lang="en-US" sz="1400" dirty="0" smtClean="0"/>
              <a:t>http://www.flickr.com/photos/jamesjustin/3978235865/sizes/o/in/photostream/</a:t>
            </a:r>
            <a:endParaRPr lang="en-US" sz="1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Growing Success</a:t>
            </a:r>
            <a:br>
              <a:rPr lang="en-US" dirty="0" smtClean="0"/>
            </a:br>
            <a:endParaRPr lang="en-US" dirty="0"/>
          </a:p>
        </p:txBody>
      </p:sp>
      <p:sp>
        <p:nvSpPr>
          <p:cNvPr id="3" name="Content Placeholder 2"/>
          <p:cNvSpPr>
            <a:spLocks noGrp="1"/>
          </p:cNvSpPr>
          <p:nvPr>
            <p:ph idx="1"/>
          </p:nvPr>
        </p:nvSpPr>
        <p:spPr/>
        <p:txBody>
          <a:bodyPr>
            <a:normAutofit fontScale="92500" lnSpcReduction="10000"/>
          </a:bodyPr>
          <a:lstStyle/>
          <a:p>
            <a:pPr>
              <a:buNone/>
            </a:pPr>
            <a:endParaRPr lang="en-US" dirty="0" smtClean="0"/>
          </a:p>
          <a:p>
            <a:pPr>
              <a:buNone/>
            </a:pPr>
            <a:r>
              <a:rPr lang="en-US" dirty="0"/>
              <a:t>Teachers will obtain assessment information through a variety of means, which may include </a:t>
            </a:r>
            <a:r>
              <a:rPr lang="en-US" dirty="0" smtClean="0"/>
              <a:t>formal and </a:t>
            </a:r>
            <a:r>
              <a:rPr lang="en-US" dirty="0"/>
              <a:t>informal observations, discussions, learning conversations, questioning, conferences, homework</a:t>
            </a:r>
            <a:r>
              <a:rPr lang="en-US" dirty="0" smtClean="0"/>
              <a:t>, tasks </a:t>
            </a:r>
            <a:r>
              <a:rPr lang="en-US" dirty="0"/>
              <a:t>done in groups, demonstrations, projects, portfolios, developmental continua, performances</a:t>
            </a:r>
            <a:r>
              <a:rPr lang="en-US" dirty="0" smtClean="0"/>
              <a:t>, peer </a:t>
            </a:r>
            <a:r>
              <a:rPr lang="en-US" dirty="0"/>
              <a:t>and self-assessments, self-reflections, essays, and tests.</a:t>
            </a:r>
          </a:p>
          <a:p>
            <a:pPr>
              <a:buNone/>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edugain.tiff"/>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183859" y="202573"/>
            <a:ext cx="2172390" cy="369332"/>
          </a:xfrm>
          <a:prstGeom prst="rect">
            <a:avLst/>
          </a:prstGeom>
          <a:noFill/>
        </p:spPr>
        <p:txBody>
          <a:bodyPr wrap="none" rtlCol="0">
            <a:spAutoFit/>
          </a:bodyPr>
          <a:lstStyle/>
          <a:p>
            <a:r>
              <a:rPr lang="en-US" dirty="0" smtClean="0"/>
              <a:t>http://</a:t>
            </a:r>
            <a:r>
              <a:rPr lang="en-US" dirty="0" err="1" smtClean="0"/>
              <a:t>bit.ly/ptTmeW</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questionmark.png"/>
          <p:cNvPicPr>
            <a:picLocks noChangeAspect="1"/>
          </p:cNvPicPr>
          <p:nvPr/>
        </p:nvPicPr>
        <p:blipFill>
          <a:blip r:embed="rId2"/>
          <a:stretch>
            <a:fillRect/>
          </a:stretch>
        </p:blipFill>
        <p:spPr>
          <a:xfrm>
            <a:off x="2245826" y="1"/>
            <a:ext cx="4371316" cy="5886030"/>
          </a:xfrm>
          <a:prstGeom prst="rect">
            <a:avLst/>
          </a:prstGeom>
        </p:spPr>
      </p:pic>
      <p:sp>
        <p:nvSpPr>
          <p:cNvPr id="2" name="Title 1"/>
          <p:cNvSpPr>
            <a:spLocks noGrp="1"/>
          </p:cNvSpPr>
          <p:nvPr>
            <p:ph type="title"/>
          </p:nvPr>
        </p:nvSpPr>
        <p:spPr/>
        <p:txBody>
          <a:bodyPr/>
          <a:lstStyle/>
          <a:p>
            <a:endParaRPr lang="en-US" dirty="0"/>
          </a:p>
        </p:txBody>
      </p:sp>
      <p:sp>
        <p:nvSpPr>
          <p:cNvPr id="5" name="TextBox 4"/>
          <p:cNvSpPr txBox="1"/>
          <p:nvPr/>
        </p:nvSpPr>
        <p:spPr>
          <a:xfrm>
            <a:off x="2251844" y="89972"/>
            <a:ext cx="4365298" cy="307777"/>
          </a:xfrm>
          <a:prstGeom prst="rect">
            <a:avLst/>
          </a:prstGeom>
          <a:noFill/>
        </p:spPr>
        <p:txBody>
          <a:bodyPr wrap="none" rtlCol="0">
            <a:spAutoFit/>
          </a:bodyPr>
          <a:lstStyle/>
          <a:p>
            <a:r>
              <a:rPr lang="en-US" sz="1400" dirty="0" smtClean="0">
                <a:solidFill>
                  <a:schemeClr val="bg1"/>
                </a:solidFill>
              </a:rPr>
              <a:t>http://www.flickr.com/photos/the_sprouts/4981153823/</a:t>
            </a:r>
            <a:endParaRPr lang="en-US" sz="1400" dirty="0">
              <a:solidFill>
                <a:schemeClr val="bg1"/>
              </a:solidFill>
            </a:endParaRPr>
          </a:p>
        </p:txBody>
      </p:sp>
      <p:sp>
        <p:nvSpPr>
          <p:cNvPr id="3" name="Content Placeholder 2"/>
          <p:cNvSpPr>
            <a:spLocks noGrp="1"/>
          </p:cNvSpPr>
          <p:nvPr>
            <p:ph idx="1"/>
          </p:nvPr>
        </p:nvSpPr>
        <p:spPr>
          <a:xfrm>
            <a:off x="457200" y="5478269"/>
            <a:ext cx="8229600" cy="929374"/>
          </a:xfrm>
        </p:spPr>
        <p:txBody>
          <a:bodyPr>
            <a:normAutofit fontScale="40000" lnSpcReduction="20000"/>
          </a:bodyPr>
          <a:lstStyle/>
          <a:p>
            <a:pPr>
              <a:buNone/>
            </a:pPr>
            <a:endParaRPr lang="en-US" dirty="0" smtClean="0"/>
          </a:p>
          <a:p>
            <a:pPr>
              <a:buNone/>
            </a:pPr>
            <a:endParaRPr lang="en-US" dirty="0"/>
          </a:p>
          <a:p>
            <a:pPr algn="ctr">
              <a:buNone/>
            </a:pPr>
            <a:r>
              <a:rPr lang="en-US" sz="7273" dirty="0" smtClean="0"/>
              <a:t>Why are you interested in digital portfolios?</a:t>
            </a:r>
            <a:endParaRPr lang="en-US" sz="7273"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descr="binder.jpg"/>
          <p:cNvPicPr>
            <a:picLocks noChangeAspect="1"/>
          </p:cNvPicPr>
          <p:nvPr/>
        </p:nvPicPr>
        <p:blipFill>
          <a:blip r:embed="rId2"/>
          <a:stretch>
            <a:fillRect/>
          </a:stretch>
        </p:blipFill>
        <p:spPr>
          <a:xfrm>
            <a:off x="0" y="0"/>
            <a:ext cx="9144000" cy="6858000"/>
          </a:xfrm>
          <a:prstGeom prst="rect">
            <a:avLst/>
          </a:prstGeom>
        </p:spPr>
      </p:pic>
      <p:sp>
        <p:nvSpPr>
          <p:cNvPr id="3" name="Content Placeholder 2"/>
          <p:cNvSpPr>
            <a:spLocks noGrp="1"/>
          </p:cNvSpPr>
          <p:nvPr>
            <p:ph idx="1"/>
          </p:nvPr>
        </p:nvSpPr>
        <p:spPr>
          <a:xfrm>
            <a:off x="457200" y="120903"/>
            <a:ext cx="8229600" cy="4525963"/>
          </a:xfrm>
        </p:spPr>
        <p:txBody>
          <a:bodyPr/>
          <a:lstStyle/>
          <a:p>
            <a:pPr>
              <a:buNone/>
            </a:pPr>
            <a:r>
              <a:rPr lang="en-US" b="1" dirty="0" smtClean="0">
                <a:solidFill>
                  <a:srgbClr val="FFFFFF"/>
                </a:solidFill>
              </a:rPr>
              <a:t>"</a:t>
            </a:r>
            <a:r>
              <a:rPr lang="en-US" b="1" dirty="0" err="1" smtClean="0">
                <a:solidFill>
                  <a:srgbClr val="FFFFFF"/>
                </a:solidFill>
              </a:rPr>
              <a:t>ePortfolios</a:t>
            </a:r>
            <a:r>
              <a:rPr lang="en-US" b="1" dirty="0" smtClean="0">
                <a:solidFill>
                  <a:srgbClr val="FFFFFF"/>
                </a:solidFill>
              </a:rPr>
              <a:t> ... are personal online spaces for students to access services and store work. They will become ever more useful as learners grow up and start moving between different types of learning and different institutions"</a:t>
            </a:r>
            <a:r>
              <a:rPr lang="en-US" dirty="0" smtClean="0">
                <a:solidFill>
                  <a:srgbClr val="FFFFFF"/>
                </a:solidFill>
              </a:rPr>
              <a:t> </a:t>
            </a:r>
          </a:p>
          <a:p>
            <a:pPr>
              <a:buNone/>
            </a:pPr>
            <a:r>
              <a:rPr lang="en-US" dirty="0" smtClean="0">
                <a:solidFill>
                  <a:srgbClr val="FFFFFF"/>
                </a:solidFill>
              </a:rPr>
              <a:t>Secretary </a:t>
            </a:r>
            <a:r>
              <a:rPr lang="en-US" dirty="0">
                <a:solidFill>
                  <a:srgbClr val="FFFFFF"/>
                </a:solidFill>
              </a:rPr>
              <a:t>of State for Education and Skills, UK, January 2006</a:t>
            </a:r>
            <a:r>
              <a:rPr lang="en-US" dirty="0" smtClean="0">
                <a:solidFill>
                  <a:srgbClr val="FFFFFF"/>
                </a:solidFill>
              </a:rPr>
              <a:t>.</a:t>
            </a:r>
          </a:p>
          <a:p>
            <a:endParaRPr lang="en-US" dirty="0">
              <a:solidFill>
                <a:srgbClr val="FFFFFF"/>
              </a:solidFill>
            </a:endParaRPr>
          </a:p>
        </p:txBody>
      </p:sp>
      <p:sp>
        <p:nvSpPr>
          <p:cNvPr id="5" name="TextBox 4"/>
          <p:cNvSpPr txBox="1"/>
          <p:nvPr/>
        </p:nvSpPr>
        <p:spPr>
          <a:xfrm>
            <a:off x="1700937" y="6488668"/>
            <a:ext cx="7443063" cy="369332"/>
          </a:xfrm>
          <a:prstGeom prst="rect">
            <a:avLst/>
          </a:prstGeom>
          <a:noFill/>
        </p:spPr>
        <p:txBody>
          <a:bodyPr wrap="none" rtlCol="0">
            <a:spAutoFit/>
          </a:bodyPr>
          <a:lstStyle/>
          <a:p>
            <a:r>
              <a:rPr lang="en-US" dirty="0" smtClean="0">
                <a:solidFill>
                  <a:srgbClr val="FFFFFF"/>
                </a:solidFill>
              </a:rPr>
              <a:t>http://www.flickr.com/photos/span112/3503394977/sizes/l/in/photostream/</a:t>
            </a:r>
            <a:endParaRPr lang="en-US" dirty="0">
              <a:solidFill>
                <a:srgbClr val="FFFF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ABEL 2011</a:t>
            </a:r>
            <a:endParaRPr lang="en-US" dirty="0"/>
          </a:p>
        </p:txBody>
      </p:sp>
      <p:pic>
        <p:nvPicPr>
          <p:cNvPr id="4" name="Picture 3" descr="dean2.JPG"/>
          <p:cNvPicPr>
            <a:picLocks noChangeAspect="1"/>
          </p:cNvPicPr>
          <p:nvPr/>
        </p:nvPicPr>
        <p:blipFill>
          <a:blip r:embed="rId2"/>
          <a:stretch>
            <a:fillRect/>
          </a:stretch>
        </p:blipFill>
        <p:spPr>
          <a:xfrm>
            <a:off x="0" y="381000"/>
            <a:ext cx="9144000" cy="6096000"/>
          </a:xfrm>
          <a:prstGeom prst="rect">
            <a:avLst/>
          </a:prstGeom>
        </p:spPr>
      </p:pic>
      <p:sp>
        <p:nvSpPr>
          <p:cNvPr id="3" name="Content Placeholder 2"/>
          <p:cNvSpPr>
            <a:spLocks noGrp="1"/>
          </p:cNvSpPr>
          <p:nvPr>
            <p:ph idx="1"/>
          </p:nvPr>
        </p:nvSpPr>
        <p:spPr/>
        <p:txBody>
          <a:bodyPr/>
          <a:lstStyle/>
          <a:p>
            <a:pPr>
              <a:buNone/>
            </a:pPr>
            <a:endParaRPr lang="en-US" dirty="0" smtClean="0"/>
          </a:p>
          <a:p>
            <a:pPr>
              <a:buNone/>
            </a:pPr>
            <a:endParaRPr lang="en-US" dirty="0" smtClean="0"/>
          </a:p>
          <a:p>
            <a:pPr>
              <a:buFontTx/>
              <a:buChar char="-"/>
            </a:pPr>
            <a:r>
              <a:rPr lang="en-US" dirty="0" err="1" smtClean="0"/>
              <a:t>Gportfolio</a:t>
            </a:r>
            <a:endParaRPr lang="en-US" dirty="0" smtClean="0"/>
          </a:p>
          <a:p>
            <a:pPr>
              <a:buFontTx/>
              <a:buChar char="-"/>
            </a:pPr>
            <a:r>
              <a:rPr lang="en-US" dirty="0" smtClean="0"/>
              <a:t>Student domain</a:t>
            </a:r>
          </a:p>
          <a:p>
            <a:pPr>
              <a:buFontTx/>
              <a:buChar char="-"/>
            </a:pPr>
            <a:r>
              <a:rPr lang="en-US" dirty="0" smtClean="0"/>
              <a:t>Intentional portfolio’s</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reflection.jpg"/>
          <p:cNvPicPr>
            <a:picLocks noChangeAspect="1"/>
          </p:cNvPicPr>
          <p:nvPr/>
        </p:nvPicPr>
        <p:blipFill>
          <a:blip r:embed="rId2"/>
          <a:stretch>
            <a:fillRect/>
          </a:stretch>
        </p:blipFill>
        <p:spPr>
          <a:xfrm>
            <a:off x="-136001" y="0"/>
            <a:ext cx="9392435" cy="6858000"/>
          </a:xfrm>
          <a:prstGeom prst="rect">
            <a:avLst/>
          </a:prstGeom>
        </p:spPr>
      </p:pic>
      <p:pic>
        <p:nvPicPr>
          <p:cNvPr id="6" name="Picture 5" descr="leisurely paddle.jpg"/>
          <p:cNvPicPr>
            <a:picLocks noChangeAspect="1"/>
          </p:cNvPicPr>
          <p:nvPr/>
        </p:nvPicPr>
        <p:blipFill>
          <a:blip r:embed="rId3"/>
          <a:stretch>
            <a:fillRect/>
          </a:stretch>
        </p:blipFill>
        <p:spPr>
          <a:xfrm>
            <a:off x="-136001" y="0"/>
            <a:ext cx="9661404" cy="6858000"/>
          </a:xfrm>
          <a:prstGeom prst="rect">
            <a:avLst/>
          </a:prstGeom>
        </p:spPr>
      </p:pic>
      <p:sp>
        <p:nvSpPr>
          <p:cNvPr id="3" name="Content Placeholder 2"/>
          <p:cNvSpPr>
            <a:spLocks noGrp="1"/>
          </p:cNvSpPr>
          <p:nvPr>
            <p:ph idx="1"/>
          </p:nvPr>
        </p:nvSpPr>
        <p:spPr/>
        <p:txBody>
          <a:bodyPr>
            <a:normAutofit lnSpcReduction="10000"/>
          </a:bodyPr>
          <a:lstStyle/>
          <a:p>
            <a:pPr algn="ctr">
              <a:buNone/>
            </a:pPr>
            <a:r>
              <a:rPr lang="en-US" dirty="0" smtClean="0">
                <a:hlinkClick r:id="rId4"/>
              </a:rPr>
              <a:t>Best Job in the World</a:t>
            </a: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Reflective Practice:</a:t>
            </a:r>
          </a:p>
          <a:p>
            <a:r>
              <a:rPr lang="en-US" dirty="0" smtClean="0"/>
              <a:t>How did you contribute to the learning of others?</a:t>
            </a:r>
          </a:p>
          <a:p>
            <a:r>
              <a:rPr lang="en-US" dirty="0" smtClean="0"/>
              <a:t>What did you learn from others?</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accordianfile.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57200" y="846138"/>
            <a:ext cx="8229600" cy="1143000"/>
          </a:xfrm>
        </p:spPr>
        <p:txBody>
          <a:bodyPr/>
          <a:lstStyle/>
          <a:p>
            <a:r>
              <a:rPr lang="en-US" dirty="0" err="1" smtClean="0">
                <a:solidFill>
                  <a:srgbClr val="FFFFFF"/>
                </a:solidFill>
              </a:rPr>
              <a:t>ePortfolios</a:t>
            </a:r>
            <a:endParaRPr lang="en-US" dirty="0">
              <a:solidFill>
                <a:srgbClr val="FFFFFF"/>
              </a:solidFill>
            </a:endParaRPr>
          </a:p>
        </p:txBody>
      </p:sp>
      <p:sp>
        <p:nvSpPr>
          <p:cNvPr id="3" name="Content Placeholder 2"/>
          <p:cNvSpPr>
            <a:spLocks noGrp="1"/>
          </p:cNvSpPr>
          <p:nvPr>
            <p:ph idx="1"/>
          </p:nvPr>
        </p:nvSpPr>
        <p:spPr>
          <a:xfrm>
            <a:off x="1672753" y="2332037"/>
            <a:ext cx="6412224" cy="4525963"/>
          </a:xfrm>
        </p:spPr>
        <p:txBody>
          <a:bodyPr/>
          <a:lstStyle/>
          <a:p>
            <a:r>
              <a:rPr lang="en-US" dirty="0" smtClean="0">
                <a:solidFill>
                  <a:srgbClr val="FFFFFF"/>
                </a:solidFill>
              </a:rPr>
              <a:t>User </a:t>
            </a:r>
            <a:r>
              <a:rPr lang="en-US" dirty="0" err="1" smtClean="0">
                <a:solidFill>
                  <a:srgbClr val="FFFFFF"/>
                </a:solidFill>
              </a:rPr>
              <a:t>Centred</a:t>
            </a:r>
            <a:endParaRPr lang="en-US" dirty="0" smtClean="0">
              <a:solidFill>
                <a:srgbClr val="FFFFFF"/>
              </a:solidFill>
            </a:endParaRPr>
          </a:p>
          <a:p>
            <a:r>
              <a:rPr lang="en-US" dirty="0" smtClean="0">
                <a:solidFill>
                  <a:srgbClr val="FFFFFF"/>
                </a:solidFill>
              </a:rPr>
              <a:t>Personalized</a:t>
            </a:r>
          </a:p>
          <a:p>
            <a:r>
              <a:rPr lang="en-US" dirty="0" smtClean="0">
                <a:solidFill>
                  <a:srgbClr val="FFFFFF"/>
                </a:solidFill>
              </a:rPr>
              <a:t>Promotes life long learning</a:t>
            </a:r>
          </a:p>
          <a:p>
            <a:r>
              <a:rPr lang="en-US" dirty="0" smtClean="0">
                <a:solidFill>
                  <a:srgbClr val="FFFFFF"/>
                </a:solidFill>
              </a:rPr>
              <a:t>Allows for self reflection</a:t>
            </a:r>
          </a:p>
          <a:p>
            <a:r>
              <a:rPr lang="en-US" dirty="0" smtClean="0">
                <a:solidFill>
                  <a:srgbClr val="FFFFFF"/>
                </a:solidFill>
              </a:rPr>
              <a:t>Excellent for professional portfolios</a:t>
            </a:r>
          </a:p>
          <a:p>
            <a:r>
              <a:rPr lang="en-US" dirty="0" smtClean="0">
                <a:solidFill>
                  <a:srgbClr val="FFFFFF"/>
                </a:solidFill>
              </a:rPr>
              <a:t>Organizer for multiple formats</a:t>
            </a:r>
            <a:endParaRPr lang="en-US" dirty="0">
              <a:solidFill>
                <a:srgbClr val="FFFFFF"/>
              </a:solidFill>
            </a:endParaRPr>
          </a:p>
        </p:txBody>
      </p:sp>
      <p:sp>
        <p:nvSpPr>
          <p:cNvPr id="5" name="TextBox 4"/>
          <p:cNvSpPr txBox="1"/>
          <p:nvPr/>
        </p:nvSpPr>
        <p:spPr>
          <a:xfrm>
            <a:off x="5253191" y="6505613"/>
            <a:ext cx="3890809" cy="307777"/>
          </a:xfrm>
          <a:prstGeom prst="rect">
            <a:avLst/>
          </a:prstGeom>
          <a:noFill/>
        </p:spPr>
        <p:txBody>
          <a:bodyPr wrap="none" rtlCol="0">
            <a:spAutoFit/>
          </a:bodyPr>
          <a:lstStyle/>
          <a:p>
            <a:r>
              <a:rPr lang="en-US" sz="1400" dirty="0" smtClean="0">
                <a:solidFill>
                  <a:srgbClr val="FFFFFF"/>
                </a:solidFill>
              </a:rPr>
              <a:t>http://www.flickr.com/photos/kasaa/2346301030/</a:t>
            </a:r>
            <a:endParaRPr lang="en-US" sz="1400" dirty="0">
              <a:solidFill>
                <a:srgbClr val="FFFFFF"/>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dkblog.tiff">
            <a:hlinkClick r:id="rId2"/>
          </p:cNvPr>
          <p:cNvPicPr>
            <a:picLocks noGrp="1" noChangeAspect="1"/>
          </p:cNvPicPr>
          <p:nvPr>
            <p:ph idx="1"/>
          </p:nvPr>
        </p:nvPicPr>
        <p:blipFill>
          <a:blip r:embed="rId3"/>
          <a:srcRect t="-4878" b="-4878"/>
          <a:stretch>
            <a:fillRect/>
          </a:stretch>
        </p:blipFill>
        <p:spPr>
          <a:xfrm>
            <a:off x="0" y="-205538"/>
            <a:ext cx="9153559" cy="5034105"/>
          </a:xfrm>
        </p:spPr>
      </p:pic>
      <p:sp>
        <p:nvSpPr>
          <p:cNvPr id="5" name="Title 4"/>
          <p:cNvSpPr>
            <a:spLocks noGrp="1"/>
          </p:cNvSpPr>
          <p:nvPr>
            <p:ph type="title"/>
          </p:nvPr>
        </p:nvSpPr>
        <p:spPr/>
        <p:txBody>
          <a:bodyPr/>
          <a:lstStyle/>
          <a:p>
            <a:endParaRPr lang="en-US" dirty="0"/>
          </a:p>
        </p:txBody>
      </p:sp>
      <p:sp>
        <p:nvSpPr>
          <p:cNvPr id="6" name="TextBox 5"/>
          <p:cNvSpPr txBox="1"/>
          <p:nvPr/>
        </p:nvSpPr>
        <p:spPr>
          <a:xfrm>
            <a:off x="2338758" y="5191619"/>
            <a:ext cx="3725800" cy="400110"/>
          </a:xfrm>
          <a:prstGeom prst="rect">
            <a:avLst/>
          </a:prstGeom>
          <a:noFill/>
        </p:spPr>
        <p:txBody>
          <a:bodyPr wrap="none" rtlCol="0">
            <a:spAutoFit/>
          </a:bodyPr>
          <a:lstStyle/>
          <a:p>
            <a:r>
              <a:rPr lang="en-US" sz="2000" dirty="0" smtClean="0"/>
              <a:t>http://</a:t>
            </a:r>
            <a:r>
              <a:rPr lang="en-US" sz="2000" dirty="0" err="1" smtClean="0"/>
              <a:t>dkitchener.wordpress.com</a:t>
            </a:r>
            <a:r>
              <a:rPr lang="en-US" sz="2000" dirty="0" smtClean="0"/>
              <a:t>/</a:t>
            </a:r>
            <a:endParaRPr lang="en-US" sz="2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243</TotalTime>
  <Words>361</Words>
  <Application>Microsoft Macintosh PowerPoint</Application>
  <PresentationFormat>On-screen Show (4:3)</PresentationFormat>
  <Paragraphs>60</Paragraphs>
  <Slides>16</Slides>
  <Notes>1</Notes>
  <HiddenSlides>0</HiddenSlides>
  <MMClips>0</MMClips>
  <ScaleCrop>false</ScaleCrop>
  <HeadingPairs>
    <vt:vector size="4" baseType="variant">
      <vt:variant>
        <vt:lpstr>Design Template</vt:lpstr>
      </vt:variant>
      <vt:variant>
        <vt:i4>1</vt:i4>
      </vt:variant>
      <vt:variant>
        <vt:lpstr>Slide Titles</vt:lpstr>
      </vt:variant>
      <vt:variant>
        <vt:i4>16</vt:i4>
      </vt:variant>
    </vt:vector>
  </HeadingPairs>
  <TitlesOfParts>
    <vt:vector size="17" baseType="lpstr">
      <vt:lpstr>Office Theme</vt:lpstr>
      <vt:lpstr>Digital Portfolios for        Leadership and  Learning</vt:lpstr>
      <vt:lpstr>Growing Success </vt:lpstr>
      <vt:lpstr>Slide 3</vt:lpstr>
      <vt:lpstr>Slide 4</vt:lpstr>
      <vt:lpstr>Slide 5</vt:lpstr>
      <vt:lpstr>ABEL 2011</vt:lpstr>
      <vt:lpstr>Slide 7</vt:lpstr>
      <vt:lpstr>ePortfolios</vt:lpstr>
      <vt:lpstr>Slide 9</vt:lpstr>
      <vt:lpstr>Slide 10</vt:lpstr>
      <vt:lpstr>Slide 11</vt:lpstr>
      <vt:lpstr>Slide 12</vt:lpstr>
      <vt:lpstr>Slide 13</vt:lpstr>
      <vt:lpstr>Explore in Groups</vt:lpstr>
      <vt:lpstr>Begin to Build</vt:lpstr>
      <vt:lpstr>Slide 16</vt:lpstr>
    </vt:vector>
  </TitlesOfParts>
  <Company>Learning Connections/ABEL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Portfolios for Leadership and Learning</dc:title>
  <dc:creator>Deb Kitchener</dc:creator>
  <cp:lastModifiedBy>Deb Kitchener</cp:lastModifiedBy>
  <cp:revision>12</cp:revision>
  <dcterms:created xsi:type="dcterms:W3CDTF">2011-08-24T12:23:03Z</dcterms:created>
  <dcterms:modified xsi:type="dcterms:W3CDTF">2011-08-24T12:24:09Z</dcterms:modified>
</cp:coreProperties>
</file>